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8" r:id="rId5"/>
    <p:sldId id="265" r:id="rId6"/>
    <p:sldId id="268" r:id="rId7"/>
    <p:sldId id="272" r:id="rId8"/>
    <p:sldId id="300" r:id="rId9"/>
    <p:sldId id="301" r:id="rId10"/>
    <p:sldId id="302" r:id="rId11"/>
    <p:sldId id="303" r:id="rId12"/>
    <p:sldId id="304" r:id="rId13"/>
    <p:sldId id="30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5" autoAdjust="0"/>
  </p:normalViewPr>
  <p:slideViewPr>
    <p:cSldViewPr snapToGrid="0">
      <p:cViewPr varScale="1">
        <p:scale>
          <a:sx n="80" d="100"/>
          <a:sy n="80" d="100"/>
        </p:scale>
        <p:origin x="114" y="84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4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41549F-5C91-4C7E-BE74-D9448602DDE9}" type="datetime1">
              <a:rPr lang="ru-RU" smtClean="0"/>
              <a:t>09.06.2020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78C3B24-5268-4F42-943F-7D0C9CCB0725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3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96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73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741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A1951B-C184-4038-9A1E-A690BE8CA93C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СОДЕРЖИМЫМ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30F87B-525A-4475-8714-116CD76B16FB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СЛАЙД-РАЗДЕЛИТЕЛЬ</a:t>
            </a:r>
            <a:br>
              <a:rPr lang="ru-RU" noProof="0"/>
            </a:br>
            <a:r>
              <a:rPr lang="ru-RU" noProof="0"/>
              <a:t>РАЗДЕЛОВ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 раздела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A02E4-53E8-4BD3-9DB0-123AFE4ECAA1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СЛАЙД-РАЗДЕЛИТЕЛЬ</a:t>
            </a:r>
            <a:br>
              <a:rPr lang="ru-RU" noProof="0"/>
            </a:br>
            <a:r>
              <a:rPr lang="ru-RU" noProof="0"/>
              <a:t>РАЗДЕЛОВ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 раздела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CCD5AD-1E23-4607-83C9-6343CA4F5B81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СЛАЙД-РАЗДЕЛИТЕЛЬ РАЗДЕЛОВ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74A5C1-EABB-46AB-AF4E-1C177D089760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 раздела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СЛАЙД-РАЗДЕЛИТЕЛЬ</a:t>
            </a:r>
            <a:br>
              <a:rPr lang="ru-RU" noProof="0"/>
            </a:br>
            <a:r>
              <a:rPr lang="ru-RU" noProof="0"/>
              <a:t>РАЗДЕЛОВ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Подзаголовок раздела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C95213-CC70-4FB6-93F1-661FC65087AF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СЛАЙД-РАЗДЕЛИТЕЛЬ</a:t>
            </a:r>
            <a:br>
              <a:rPr lang="ru-RU" noProof="0"/>
            </a:br>
            <a:r>
              <a:rPr lang="ru-RU" noProof="0"/>
              <a:t>РАЗДЕЛОВ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D8CE9-FEDF-4F57-8561-1D66471FD0F9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ru-RU" noProof="0"/>
              <a:t>СЛАЙД-РАЗДЕЛИТЕЛЬ</a:t>
            </a:r>
            <a:br>
              <a:rPr lang="ru-RU" noProof="0"/>
            </a:br>
            <a:r>
              <a:rPr lang="ru-RU" noProof="0"/>
              <a:t>РАЗДЕЛОВ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FA4393-2940-4116-8347-E6812F94228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ДВУМЯ</a:t>
            </a:r>
            <a:br>
              <a:rPr lang="ru-RU" noProof="0"/>
            </a:br>
            <a:r>
              <a:rPr lang="ru-RU" noProof="0"/>
              <a:t>ОБЪЕКТАМИ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C8D0E2-41B2-449E-AE08-1CCF8EF651C7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бъект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 ДВУМЯ</a:t>
            </a:r>
            <a:br>
              <a:rPr lang="ru-RU" noProof="0"/>
            </a:br>
            <a:r>
              <a:rPr lang="ru-RU" noProof="0"/>
              <a:t>ОБЪЕКТАМИ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FA6B8E-BC89-4DDB-9651-8B66B01BC6FA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 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ДВУМЯ</a:t>
            </a:r>
            <a:br>
              <a:rPr lang="ru-RU" noProof="0"/>
            </a:br>
            <a:r>
              <a:rPr lang="ru-RU" noProof="0"/>
              <a:t>ОБЪЕКТАМИ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F43ED1-9447-4CD2-9E47-39064EF2468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бъект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ЗАГОЛОВОК</a:t>
            </a:r>
            <a:br>
              <a:rPr lang="ru-RU" noProof="0"/>
            </a:br>
            <a:r>
              <a:rPr lang="ru-RU" noProof="0"/>
              <a:t>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BD9E44-B897-44C9-AD45-99FC98E6B22C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ДВУМЯ</a:t>
            </a:r>
            <a:br>
              <a:rPr lang="ru-RU" noProof="0"/>
            </a:br>
            <a:r>
              <a:rPr lang="ru-RU" noProof="0"/>
              <a:t>ОБЪЕКТАМИ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ABCE3-D887-4325-B684-6FAD0D8082B8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бъект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 ДВУМЯ</a:t>
            </a:r>
            <a:br>
              <a:rPr lang="ru-RU" noProof="0"/>
            </a:br>
            <a:r>
              <a:rPr lang="ru-RU" noProof="0"/>
              <a:t>ОБЪЕКТАМИ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55812-385B-4E18-831D-87816ECB5DB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бъект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ИЗОБРАЖЕНИЕМ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9A3A7A-EEA7-4DAF-9A27-0972570925D3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 ИЗОБРАЖЕНИЕМ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EE4E7-6B98-4981-B194-70FA40E244D3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ИЗОБРАЖЕНИЕМ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16B06-C575-4BF6-A49D-2F222D421D91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зображение и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4" name="Рисунок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ИЗОБРАЖЕНИЕМ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C7DF12-4A52-4845-A381-981B1DBE5D54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зображение и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ИЗОБРАЖЕНИЕМ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DD1597-AF43-41C6-8358-99C9BAFF0CD0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ДИАГРАММОЙ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14B715-A308-417C-875B-D2761907D26C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ъект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 ДИАГРАММОЙ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ECB438-5358-42DF-BCB4-8B000D732C0A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екст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ДИАГРАММОЙ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FCAB8-1644-4CE6-803A-E6EA0FB0D590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Объект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 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9938B1-AC91-4427-B5FC-7E63BEC92008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ДИАГРАММОЙ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418CD-A963-4D21-886D-B37C31617BE4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ДИАГРАММОЙ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876B00-DD57-465B-8B95-782BC5FCBF33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бъект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</a:t>
            </a:r>
            <a:br>
              <a:rPr lang="ru-RU" noProof="0"/>
            </a:br>
            <a:r>
              <a:rPr lang="ru-RU" noProof="0"/>
              <a:t>ИЗОБРАЖЕНИЯ</a:t>
            </a:r>
            <a:br>
              <a:rPr lang="ru-RU" noProof="0"/>
            </a:br>
            <a:r>
              <a:rPr lang="ru-RU" noProof="0"/>
              <a:t>С</a:t>
            </a:r>
            <a:br>
              <a:rPr lang="ru-RU" noProof="0"/>
            </a:br>
            <a:r>
              <a:rPr lang="ru-RU" noProof="0"/>
              <a:t>ПОДПИСЬЮ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F6F49-5E2F-4431-8DB0-E4E49C58A86A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ИЗОБРАЖЕНИЯ</a:t>
            </a:r>
            <a:br>
              <a:rPr lang="ru-RU" noProof="0"/>
            </a:br>
            <a:r>
              <a:rPr lang="ru-RU" noProof="0"/>
              <a:t>С ПОДПИСЬЮ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1A8F40-7120-4C53-AAED-BFF6BD07F0E9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</a:t>
            </a:r>
            <a:br>
              <a:rPr lang="ru-RU" noProof="0"/>
            </a:br>
            <a:r>
              <a:rPr lang="ru-RU" noProof="0"/>
              <a:t>ИЗОБРАЖЕНИЯ</a:t>
            </a:r>
            <a:br>
              <a:rPr lang="ru-RU" noProof="0"/>
            </a:br>
            <a:r>
              <a:rPr lang="ru-RU" noProof="0"/>
              <a:t>С</a:t>
            </a:r>
            <a:br>
              <a:rPr lang="ru-RU" noProof="0"/>
            </a:br>
            <a:r>
              <a:rPr lang="ru-RU" noProof="0"/>
              <a:t>ПОДПИСЬЮ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FCEA95-9B38-4715-8EEE-C1512E771ACD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СЛАЙД</a:t>
            </a:r>
            <a:br>
              <a:rPr lang="ru-RU" noProof="0"/>
            </a:br>
            <a:r>
              <a:rPr lang="ru-RU" noProof="0"/>
              <a:t>ИЗОБРАЖЕНИЯ</a:t>
            </a:r>
            <a:br>
              <a:rPr lang="ru-RU" noProof="0"/>
            </a:br>
            <a:r>
              <a:rPr lang="ru-RU" noProof="0"/>
              <a:t>С</a:t>
            </a:r>
            <a:br>
              <a:rPr lang="ru-RU" noProof="0"/>
            </a:br>
            <a:r>
              <a:rPr lang="ru-RU" noProof="0"/>
              <a:t>ПОДПИСЬЮ</a:t>
            </a:r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6F51C-BAA8-4383-B10F-B89E6B8D8FFF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 Dolor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ИЗОБРАЖЕНИЕМ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50B850-C35B-40AA-A9B0-26E75CD3F383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ОБЗОРНЫЙ СЛАЙД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1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E2AA06-0D19-4047-9C0F-1EB7AC90CC2B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3</a:t>
            </a:r>
          </a:p>
        </p:txBody>
      </p:sp>
      <p:sp>
        <p:nvSpPr>
          <p:cNvPr id="37" name="Текст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4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5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6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9" name="Рисунок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Рисунок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1" name="Рисунок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зо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ОБЗОРНЫЙ СЛАЙД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1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3FD575-C24B-4217-8271-1301E847C9D2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solidFill>
                <a:schemeClr val="bg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3</a:t>
            </a:r>
          </a:p>
        </p:txBody>
      </p:sp>
      <p:sp>
        <p:nvSpPr>
          <p:cNvPr id="37" name="Текст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4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5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6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9" name="Рисунок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Рисунок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1" name="Рисунок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Обзо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ОБЗОРНЫЙ СЛАЙД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1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C8AE6-023D-424C-B87D-0375AACC72C7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35" name="Текст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3</a:t>
            </a:r>
          </a:p>
        </p:txBody>
      </p:sp>
      <p:sp>
        <p:nvSpPr>
          <p:cNvPr id="37" name="Текст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4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5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6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9" name="Рисунок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Рисунок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1" name="Рисунок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338D62-9008-4BF0-BC28-17D10D41796A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Обзо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ОБЗОРНЫЙ</a:t>
            </a:r>
            <a:br>
              <a:rPr lang="ru-RU" noProof="0"/>
            </a:br>
            <a:r>
              <a:rPr lang="ru-RU" noProof="0"/>
              <a:t>СЛАЙД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1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C66C02-5B5A-4066-831C-CA938862B39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dirty="0"/>
              <a:t>20ГГ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3</a:t>
            </a:r>
          </a:p>
        </p:txBody>
      </p:sp>
      <p:sp>
        <p:nvSpPr>
          <p:cNvPr id="37" name="Текст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4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5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6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9" name="Рисунок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Рисунок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1" name="Рисунок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бзо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ОБЗОРНЫЙ</a:t>
            </a:r>
            <a:br>
              <a:rPr lang="ru-RU" noProof="0"/>
            </a:br>
            <a:r>
              <a:rPr lang="ru-RU" noProof="0"/>
              <a:t>СЛАЙД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1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29A0D0-BF11-476C-8877-8BE1247E1FA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2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3</a:t>
            </a:r>
          </a:p>
        </p:txBody>
      </p:sp>
      <p:sp>
        <p:nvSpPr>
          <p:cNvPr id="37" name="Текст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4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5</a:t>
            </a:r>
          </a:p>
        </p:txBody>
      </p:sp>
      <p:sp>
        <p:nvSpPr>
          <p:cNvPr id="39" name="Текст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Название элемента 6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1" name="Текст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3" name="Текст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4" name="Текст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5" name="Текст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8" name="Рисунок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9" name="Рисунок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Рисунок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1" name="Рисунок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благодарност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D5663C-797E-4FB3-9AA3-B5DB13C10FFF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благодарност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C02030-784A-4D2C-9A91-51877D3BA09C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благодарност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 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66E9C0-C160-41B6-9783-25FDECA68C97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благодарност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БЛАГОДАРИМ</a:t>
            </a:r>
            <a:br>
              <a:rPr lang="ru-RU" noProof="0"/>
            </a:br>
            <a:r>
              <a:rPr lang="ru-RU" noProof="0"/>
              <a:t>ВАС!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</a:t>
            </a:r>
            <a:br>
              <a:rPr lang="ru-RU" noProof="0"/>
            </a:br>
            <a:r>
              <a:rPr lang="ru-RU" noProof="0"/>
              <a:t>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54ADB2-A869-410D-8074-84A42ABE801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лайд с благодарност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 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37B96C-C996-4862-B51C-68656B29075C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Lorem Ipsum Dolor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409AF-BB6B-4458-B984-50C29DA4E697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СОДЕРЖИМЫМ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B97032-CC82-4287-A2C0-3A627D7D358B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ru-RU" noProof="0"/>
              <a:t>СЛАЙД С СОДЕРЖИМЫМ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E59362-9CB7-467B-AB5D-A5EAC96A8BB3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 СОДЕРЖИМЫМ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A2911-CAF4-48E4-8FCA-5565C7DB11CB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СЛАЙД С</a:t>
            </a:r>
            <a:br>
              <a:rPr lang="ru-RU" noProof="0"/>
            </a:br>
            <a:r>
              <a:rPr lang="ru-RU" noProof="0"/>
              <a:t>СОДЕРЖИМЫМ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E9681-D451-49EC-80D0-84C48EF23B5B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 слайда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20ГГ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noProof="0"/>
              <a:t>Название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fld id="{439FFF72-777E-45C5-91EA-0A828765C4AE}" type="datetime1">
              <a:rPr lang="ru-RU" noProof="0" smtClean="0"/>
              <a:t>09.06.2020</a:t>
            </a:fld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  <a:latin typeface="Calibri Light" panose="020F0302020204030204" pitchFamily="34" charset="0"/>
              </a:defRPr>
            </a:lvl1pPr>
          </a:lstStyle>
          <a:p>
            <a:fld id="{95CBEC59-7FF9-4688-98DF-89832A0C902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261608"/>
            <a:ext cx="8807116" cy="1354848"/>
          </a:xfrm>
        </p:spPr>
        <p:txBody>
          <a:bodyPr rtlCol="0">
            <a:normAutofit/>
          </a:bodyPr>
          <a:lstStyle/>
          <a:p>
            <a:pPr rtl="0"/>
            <a:r>
              <a:rPr lang="ru-RU" sz="4000" dirty="0"/>
              <a:t>ЧЕК-ЛИСТ ПО ВЕДЕНИЮ </a:t>
            </a:r>
            <a:r>
              <a:rPr lang="en-US" sz="4000" dirty="0"/>
              <a:t>INSTAGRAM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ru-RU" dirty="0"/>
              <a:t>Для кондитера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0350611-1A74-4F8F-9D2A-08B8855CF6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2A3E3-B82D-4D70-9080-81FE9B30A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СЕЙЧАС ТЫ ПОДУМАЛА, КАК ВСЁ СЛОЖНО?</a:t>
            </a:r>
          </a:p>
        </p:txBody>
      </p:sp>
      <p:pic>
        <p:nvPicPr>
          <p:cNvPr id="9" name="Рисунок 8" descr="Изображение выглядит как торт, чашка, еда, стол&#10;&#10;Автоматически созданное описание">
            <a:extLst>
              <a:ext uri="{FF2B5EF4-FFF2-40B4-BE49-F238E27FC236}">
                <a16:creationId xmlns:a16="http://schemas.microsoft.com/office/drawing/2014/main" id="{0BBDF828-81EA-48C2-8AC7-7F2215FA0F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1852" r="11852"/>
          <a:stretch>
            <a:fillRect/>
          </a:stretch>
        </p:blipFill>
        <p:spPr>
          <a:xfrm>
            <a:off x="5356526" y="751974"/>
            <a:ext cx="5231567" cy="5354052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D0DA8E72-2599-4B79-A0EE-D93DDDD04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3886" y="3262635"/>
            <a:ext cx="4632415" cy="3107465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Если да, то позвольте вам помочь:</a:t>
            </a:r>
          </a:p>
          <a:p>
            <a:r>
              <a:rPr lang="ru-RU" sz="2800" b="0" dirty="0">
                <a:solidFill>
                  <a:schemeClr val="bg1"/>
                </a:solidFill>
              </a:rPr>
              <a:t>У меня для вас есть программа «Прокачай свой </a:t>
            </a:r>
            <a:r>
              <a:rPr lang="en-US" sz="2800" b="0" dirty="0">
                <a:solidFill>
                  <a:schemeClr val="bg1"/>
                </a:solidFill>
              </a:rPr>
              <a:t>Instagram</a:t>
            </a:r>
            <a:r>
              <a:rPr lang="ru-RU" sz="2800" b="0" dirty="0">
                <a:solidFill>
                  <a:schemeClr val="bg1"/>
                </a:solidFill>
              </a:rPr>
              <a:t>», в которой вы передаете мне ведение своего профиля на время программы, а я его преображаю. Вам останется только отвечать на сообщения подписчиков.</a:t>
            </a:r>
          </a:p>
          <a:p>
            <a:r>
              <a:rPr lang="ru-RU" sz="2800" b="0" dirty="0">
                <a:solidFill>
                  <a:schemeClr val="bg1"/>
                </a:solidFill>
              </a:rPr>
              <a:t>После неё, вам останется только привлекать новых подписчиков и радовать их своими божественными десертами!</a:t>
            </a:r>
          </a:p>
          <a:p>
            <a:r>
              <a:rPr lang="ru-RU" sz="2800" b="0" dirty="0">
                <a:solidFill>
                  <a:schemeClr val="bg1"/>
                </a:solidFill>
              </a:rPr>
              <a:t>Подробнее о программе можно узнать здесь </a:t>
            </a:r>
            <a:r>
              <a:rPr lang="en-US" sz="2800" b="0" dirty="0">
                <a:solidFill>
                  <a:schemeClr val="bg1"/>
                </a:solidFill>
              </a:rPr>
              <a:t>http://site.for.you.tilda.ws/</a:t>
            </a:r>
          </a:p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F86B20-6A3B-43F4-81D7-34C7C0DE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67CC80-A610-41FB-98F8-C463863B7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ru-RU" noProof="0" smtClean="0"/>
              <a:t>10</a:t>
            </a:fld>
            <a:endParaRPr lang="ru-RU" noProof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E3A83DB-F24C-45BA-B157-149CA944F3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95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1" y="458919"/>
            <a:ext cx="9971159" cy="1325563"/>
          </a:xfrm>
        </p:spPr>
        <p:txBody>
          <a:bodyPr rtlCol="0" anchor="ctr">
            <a:normAutofit/>
          </a:bodyPr>
          <a:lstStyle/>
          <a:p>
            <a:r>
              <a:rPr lang="ru-RU" dirty="0"/>
              <a:t>ЕСЛИ ТЫ ХОЧЕШЬ: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/>
          <a:p>
            <a:r>
              <a:rPr lang="ru-RU" sz="2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ТО Я ЗНАЮ, КАК ЭТОГО ДОСТИЧЬ!</a:t>
            </a:r>
          </a:p>
          <a:p>
            <a:pPr algn="ctr"/>
            <a:r>
              <a:rPr lang="ru-RU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Буквально через 5 месяцев, ты увидишь, как стремительно развился твой бизнес.</a:t>
            </a:r>
          </a:p>
          <a:p>
            <a:pPr algn="ctr"/>
            <a:r>
              <a:rPr lang="ru-RU" sz="20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Читай до конца и применяй на практике!</a:t>
            </a:r>
          </a:p>
          <a:p>
            <a:pPr rtl="0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/>
              <a:t>Название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ru-RU" smtClean="0"/>
              <a:pPr rtl="0">
                <a:spcAft>
                  <a:spcPts val="600"/>
                </a:spcAft>
              </a:pPr>
              <a:t>2</a:t>
            </a:fld>
            <a:endParaRPr lang="ru-RU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 fontScale="250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8000" dirty="0"/>
              <a:t>Ежемесячный доход 200 000 руб.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8000" dirty="0"/>
              <a:t>Собственную кондитерскую или школу по обучению начинающих кондитеров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8000" dirty="0"/>
              <a:t>Постоянное увеличение клиентской базы</a:t>
            </a:r>
          </a:p>
          <a:p>
            <a:pPr rtl="0"/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 fontScale="90000"/>
          </a:bodyPr>
          <a:lstStyle/>
          <a:p>
            <a:r>
              <a:rPr lang="ru-RU" sz="4800" dirty="0"/>
              <a:t>ШАГ 1: Развитие твоего бизнеса в </a:t>
            </a:r>
            <a:r>
              <a:rPr lang="en-US" sz="4800" dirty="0"/>
              <a:t>Instagram</a:t>
            </a:r>
            <a:endParaRPr lang="ru-RU" sz="47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 fontScale="77500" lnSpcReduction="20000"/>
          </a:bodyPr>
          <a:lstStyle/>
          <a:p>
            <a:r>
              <a:rPr lang="ru-RU" dirty="0"/>
              <a:t>Удали все лишние фото не связанные с твоей работой и переведи профиль на бизнес-аккаунт!</a:t>
            </a:r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ru-RU" smtClean="0"/>
              <a:pPr rtl="0">
                <a:spcAft>
                  <a:spcPts val="600"/>
                </a:spcAft>
              </a:pPr>
              <a:t>3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6048" y="1006893"/>
            <a:ext cx="1460500" cy="481013"/>
          </a:xfrm>
        </p:spPr>
        <p:txBody>
          <a:bodyPr rtlCol="0">
            <a:normAutofit/>
          </a:bodyPr>
          <a:lstStyle/>
          <a:p>
            <a:pPr rtl="0"/>
            <a:r>
              <a:rPr lang="ru-RU" sz="2800"/>
              <a:t>20ГГ</a:t>
            </a: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rtlCol="0" anchor="b">
            <a:normAutofit/>
          </a:bodyPr>
          <a:lstStyle/>
          <a:p>
            <a:r>
              <a:rPr lang="en-US" dirty="0"/>
              <a:t>@SITE.4.YOU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630859"/>
            <a:ext cx="4143555" cy="1536580"/>
          </a:xfrm>
        </p:spPr>
        <p:txBody>
          <a:bodyPr rtlCol="0" anchor="ctr">
            <a:normAutofit fontScale="90000"/>
          </a:bodyPr>
          <a:lstStyle/>
          <a:p>
            <a:r>
              <a:rPr lang="ru-RU" dirty="0"/>
              <a:t>ШАГ 2:</a:t>
            </a:r>
            <a:br>
              <a:rPr lang="ru-RU" dirty="0"/>
            </a:br>
            <a:r>
              <a:rPr lang="ru-RU" dirty="0"/>
              <a:t>ОФОРМЛЕНИЕ ОПИСАНИЯ ПРОФИЛЯ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256673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/>
              <a:t>Название презентации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95CBEC59-7FF9-4688-98DF-89832A0C9025}" type="slidenum">
              <a:rPr lang="ru-RU" smtClean="0"/>
              <a:pPr rtl="0">
                <a:spcAft>
                  <a:spcPts val="600"/>
                </a:spcAft>
              </a:pPr>
              <a:t>4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20ГГ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/>
          <a:p>
            <a:pPr rtl="0"/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5427" y="459111"/>
            <a:ext cx="4783083" cy="5854061"/>
          </a:xfrm>
        </p:spPr>
        <p:txBody>
          <a:bodyPr rtlCol="0">
            <a:normAutofit fontScale="92500" lnSpcReduction="10000"/>
          </a:bodyPr>
          <a:lstStyle/>
          <a:p>
            <a:r>
              <a:rPr lang="ru-RU" b="1" noProof="1"/>
              <a:t>ИМЯ: </a:t>
            </a:r>
            <a:r>
              <a:rPr lang="ru-RU" noProof="1"/>
              <a:t>определите слова лучше всего описывающие вашу деятельность, подумайте как вас легче будет найти через поиск и используйте их в графе «Имя», разнообразьте яркими смайликами по теме</a:t>
            </a:r>
          </a:p>
          <a:p>
            <a:r>
              <a:rPr lang="ru-RU" b="1" i="1" noProof="1"/>
              <a:t>НАПРИМЕР: ТОРТЫ</a:t>
            </a:r>
            <a:r>
              <a:rPr lang="en-US" noProof="1"/>
              <a:t>|</a:t>
            </a:r>
            <a:r>
              <a:rPr lang="ru-RU" noProof="1"/>
              <a:t>КАПКЕЙКИ</a:t>
            </a:r>
          </a:p>
          <a:p>
            <a:r>
              <a:rPr lang="ru-RU" noProof="1"/>
              <a:t>                       КОНДИТЕР</a:t>
            </a:r>
            <a:endParaRPr lang="ru-RU" b="1" i="1" noProof="1"/>
          </a:p>
          <a:p>
            <a:r>
              <a:rPr lang="ru-RU" b="1" i="1" noProof="1"/>
              <a:t>ЗАЧЕМ? </a:t>
            </a:r>
            <a:r>
              <a:rPr lang="ru-RU" noProof="1"/>
              <a:t>Чтобы потенциальным клиентам легче было найти вас в </a:t>
            </a:r>
            <a:r>
              <a:rPr lang="en-US" noProof="1"/>
              <a:t>Instagram</a:t>
            </a:r>
            <a:r>
              <a:rPr lang="ru-RU" noProof="1"/>
              <a:t> по ключевым словам</a:t>
            </a:r>
          </a:p>
          <a:p>
            <a:endParaRPr lang="ru-RU" b="1" noProof="1"/>
          </a:p>
          <a:p>
            <a:r>
              <a:rPr lang="ru-RU" b="1" noProof="1"/>
              <a:t>ОПИСАНИЕ: </a:t>
            </a:r>
            <a:r>
              <a:rPr lang="ru-RU" noProof="1"/>
              <a:t>список предлагаемых товаров,где вы находитесь и как с вами связаться, за сколько дней делать заказ, есть ли доставка или самовывоз</a:t>
            </a:r>
          </a:p>
          <a:p>
            <a:r>
              <a:rPr lang="ru-RU" b="1" i="1" noProof="1"/>
              <a:t>ЗАЧЕМ? </a:t>
            </a:r>
            <a:r>
              <a:rPr lang="ru-RU" noProof="1"/>
              <a:t>Для удобства потенциальных клиентов и экономии своего и их времени.       </a:t>
            </a:r>
          </a:p>
          <a:p>
            <a:endParaRPr lang="ru-RU" noProof="1"/>
          </a:p>
          <a:p>
            <a:r>
              <a:rPr lang="ru-RU" noProof="1"/>
              <a:t>Чтобы с первого взгляда было понятно, какие десерты вы предлагаете и где вы находитесь,сможете ли вы доставить торт к назначенному времени, его стоимость и какой минимальный вес торта.</a:t>
            </a:r>
          </a:p>
          <a:p>
            <a:endParaRPr lang="ru-RU" noProof="1"/>
          </a:p>
          <a:p>
            <a:r>
              <a:rPr lang="ru-RU" noProof="1"/>
              <a:t>Если клиентку все устраивает, ей нужна информация как с вами связаться, а вы позволяете быстро найти ответы на эти вопросы в шапке профиля, а не ждать пол дня ответа в Директ.</a:t>
            </a:r>
          </a:p>
          <a:p>
            <a:pPr marL="0" indent="0" rtl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6CCDF-9FDA-4CB5-A87A-AF2384B3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ОФОРМЛЕНИЕ ОПИСАНИЯ ПРОФИЛЯ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222FA0D-8D65-4D41-A7CF-FEAD757BB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D96E6A-1AE4-4CA2-B488-3BC5C5B43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ru-RU" noProof="0" smtClean="0"/>
              <a:t>5</a:t>
            </a:fld>
            <a:endParaRPr lang="ru-RU" noProof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B42EAC6-2744-4493-B282-8C29DE05F1D5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@SITE.4.YOU</a:t>
            </a:r>
            <a:endParaRPr lang="ru-RU" dirty="0"/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971EA5A-7A1A-4BDD-A3B4-CF09D614E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EA7FA06-C34F-49F8-AEE3-6B1D36DD82C2}"/>
              </a:ext>
            </a:extLst>
          </p:cNvPr>
          <p:cNvSpPr/>
          <p:nvPr/>
        </p:nvSpPr>
        <p:spPr>
          <a:xfrm>
            <a:off x="6096000" y="809940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noProof="1">
                <a:solidFill>
                  <a:schemeClr val="bg1"/>
                </a:solidFill>
              </a:rPr>
              <a:t>САЙТ: </a:t>
            </a:r>
            <a:r>
              <a:rPr lang="ru-RU" noProof="1">
                <a:solidFill>
                  <a:schemeClr val="bg1"/>
                </a:solidFill>
              </a:rPr>
              <a:t>если у вас ещё нет собственного сайта, то необходимо вставить в описание вашего профиля мультиссылку с кнопками для быстрой связи в мессенджерах, с прайс-листом и возможностью там же записать десерт и выбрать начинку </a:t>
            </a:r>
          </a:p>
          <a:p>
            <a:endParaRPr lang="ru-RU" b="1" i="1" noProof="1">
              <a:solidFill>
                <a:schemeClr val="bg1"/>
              </a:solidFill>
            </a:endParaRPr>
          </a:p>
          <a:p>
            <a:r>
              <a:rPr lang="ru-RU" b="1" i="1" noProof="1">
                <a:solidFill>
                  <a:schemeClr val="bg1"/>
                </a:solidFill>
              </a:rPr>
              <a:t>ЗАЧЕМ? </a:t>
            </a:r>
            <a:r>
              <a:rPr lang="ru-RU" noProof="1">
                <a:solidFill>
                  <a:schemeClr val="bg1"/>
                </a:solidFill>
              </a:rPr>
              <a:t>Так вы сможете использовать все каналы связи и не терять клиентов. А клиентам будет удобно с вами связаться.</a:t>
            </a:r>
          </a:p>
          <a:p>
            <a:endParaRPr lang="ru-RU" noProof="1">
              <a:solidFill>
                <a:schemeClr val="bg1"/>
              </a:solidFill>
            </a:endParaRPr>
          </a:p>
          <a:p>
            <a:r>
              <a:rPr lang="ru-RU" noProof="1">
                <a:solidFill>
                  <a:schemeClr val="bg1"/>
                </a:solidFill>
              </a:rPr>
              <a:t>Им не придется сначала сохранять ваш номер в контакты, потом идти в мессенджер и искать вас. Они сразу пишут напрямую вам в удобный им мессенжер: </a:t>
            </a:r>
            <a:r>
              <a:rPr lang="en-US" noProof="1">
                <a:solidFill>
                  <a:schemeClr val="bg1"/>
                </a:solidFill>
              </a:rPr>
              <a:t>WhatsApp</a:t>
            </a:r>
            <a:r>
              <a:rPr lang="ru-RU" noProof="1">
                <a:solidFill>
                  <a:schemeClr val="bg1"/>
                </a:solidFill>
              </a:rPr>
              <a:t>, </a:t>
            </a:r>
            <a:r>
              <a:rPr lang="en-US" noProof="1">
                <a:solidFill>
                  <a:schemeClr val="bg1"/>
                </a:solidFill>
              </a:rPr>
              <a:t>Viber</a:t>
            </a:r>
            <a:r>
              <a:rPr lang="ru-RU" noProof="1">
                <a:solidFill>
                  <a:schemeClr val="bg1"/>
                </a:solidFill>
              </a:rPr>
              <a:t>, </a:t>
            </a:r>
            <a:r>
              <a:rPr lang="en-US" noProof="1">
                <a:solidFill>
                  <a:schemeClr val="bg1"/>
                </a:solidFill>
              </a:rPr>
              <a:t>Telegram.</a:t>
            </a:r>
            <a:endParaRPr lang="ru-RU" noProof="1">
              <a:solidFill>
                <a:schemeClr val="bg1"/>
              </a:solidFill>
            </a:endParaRPr>
          </a:p>
          <a:p>
            <a:r>
              <a:rPr lang="ru-RU" noProof="1">
                <a:solidFill>
                  <a:schemeClr val="bg1"/>
                </a:solidFill>
              </a:rPr>
              <a:t>Ну и вам бонус, что не нужно вносить ежемесячную абонентскую плату!</a:t>
            </a:r>
          </a:p>
          <a:p>
            <a:r>
              <a:rPr lang="ru-RU" noProof="1">
                <a:solidFill>
                  <a:schemeClr val="bg1"/>
                </a:solidFill>
              </a:rPr>
              <a:t>Пример мультиссылки: </a:t>
            </a:r>
            <a:r>
              <a:rPr lang="en-US" noProof="1">
                <a:solidFill>
                  <a:schemeClr val="bg1"/>
                </a:solidFill>
              </a:rPr>
              <a:t>http://cakess.by.maria.tilda.ws/</a:t>
            </a:r>
            <a:endParaRPr lang="ru-RU" noProof="1">
              <a:solidFill>
                <a:schemeClr val="bg1"/>
              </a:solidFill>
            </a:endParaRPr>
          </a:p>
          <a:p>
            <a:endParaRPr lang="ru-RU" b="1" noProof="1">
              <a:solidFill>
                <a:schemeClr val="bg1"/>
              </a:solidFill>
            </a:endParaRPr>
          </a:p>
          <a:p>
            <a:r>
              <a:rPr lang="ru-RU" b="1" noProof="1">
                <a:solidFill>
                  <a:schemeClr val="bg1"/>
                </a:solidFill>
              </a:rPr>
              <a:t>ГЕОЛОКАЦИЯ: </a:t>
            </a:r>
            <a:r>
              <a:rPr lang="ru-RU" noProof="1">
                <a:solidFill>
                  <a:schemeClr val="bg1"/>
                </a:solidFill>
              </a:rPr>
              <a:t>достаточно указать город и район</a:t>
            </a:r>
            <a:endParaRPr lang="en-US" noProof="1">
              <a:solidFill>
                <a:schemeClr val="bg1"/>
              </a:solidFill>
            </a:endParaRPr>
          </a:p>
          <a:p>
            <a:r>
              <a:rPr lang="ru-RU" i="1" noProof="1">
                <a:solidFill>
                  <a:schemeClr val="bg1"/>
                </a:solidFill>
              </a:rPr>
              <a:t>ЗАЧЕМ?</a:t>
            </a:r>
            <a:r>
              <a:rPr lang="en-US" i="1" noProof="1">
                <a:solidFill>
                  <a:schemeClr val="bg1"/>
                </a:solidFill>
              </a:rPr>
              <a:t> </a:t>
            </a:r>
            <a:r>
              <a:rPr lang="ru-RU" noProof="1">
                <a:solidFill>
                  <a:schemeClr val="bg1"/>
                </a:solidFill>
              </a:rPr>
              <a:t>Чтобы клиенту из Костромы сразу было понятно, что вы в Москве и не сможете привезти ему торт.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0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305DC9-1DF5-4ABD-82B6-C54082E3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КОНТЕНТ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8481B5-D088-4ACA-8B80-087AE19D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0B4DD7-1F0B-4B8D-A19A-A2605893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ru-RU" noProof="0" smtClean="0"/>
              <a:t>6</a:t>
            </a:fld>
            <a:endParaRPr lang="ru-RU" noProof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180F3551-5855-4F7D-9979-F3637A5521D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E8DF77D-689A-4F8B-827E-41C961529A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E447B8F-3205-41C4-A829-509F80662D88}"/>
              </a:ext>
            </a:extLst>
          </p:cNvPr>
          <p:cNvSpPr/>
          <p:nvPr/>
        </p:nvSpPr>
        <p:spPr>
          <a:xfrm>
            <a:off x="7240014" y="1192099"/>
            <a:ext cx="2478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ПУБЛИКАЦИИ</a:t>
            </a:r>
            <a:r>
              <a:rPr lang="ru-RU" dirty="0"/>
              <a:t>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4197C1-BBB3-4035-8F4C-247C2757161C}"/>
              </a:ext>
            </a:extLst>
          </p:cNvPr>
          <p:cNvSpPr/>
          <p:nvPr/>
        </p:nvSpPr>
        <p:spPr>
          <a:xfrm>
            <a:off x="6602737" y="2327348"/>
            <a:ext cx="49902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Как часто нужно выкладывать свежие посты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Первые 18 </a:t>
            </a:r>
            <a:r>
              <a:rPr lang="ru-RU" dirty="0" err="1">
                <a:solidFill>
                  <a:schemeClr val="bg1"/>
                </a:solidFill>
              </a:rPr>
              <a:t>посов</a:t>
            </a:r>
            <a:r>
              <a:rPr lang="ru-RU" dirty="0">
                <a:solidFill>
                  <a:schemeClr val="bg1"/>
                </a:solidFill>
              </a:rPr>
              <a:t> ежедневно, потом достаточно 3 раза в неделю.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О чем писать 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Напишите репутационный пост о себе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Расскажите о своем рабочем месте, клиенты хотят знать, в каких условиях готовятся ваши десерты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Расскажите о видах начинок, на какой торт из детских воспоминаний похожа ваша начинка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Опишите какие существуют виды тортов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Объясните, что такое </a:t>
            </a:r>
            <a:r>
              <a:rPr lang="ru-RU" dirty="0" err="1">
                <a:solidFill>
                  <a:schemeClr val="bg1"/>
                </a:solidFill>
              </a:rPr>
              <a:t>трайфл</a:t>
            </a:r>
            <a:r>
              <a:rPr lang="ru-RU" dirty="0">
                <a:solidFill>
                  <a:schemeClr val="bg1"/>
                </a:solidFill>
              </a:rPr>
              <a:t> и капкейк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Убедите, что все торты празднично упаковываются и приезжают к клиенту в целости и сохранности</a:t>
            </a:r>
          </a:p>
        </p:txBody>
      </p:sp>
    </p:spTree>
    <p:extLst>
      <p:ext uri="{BB962C8B-B14F-4D97-AF65-F5344CB8AC3E}">
        <p14:creationId xmlns:p14="http://schemas.microsoft.com/office/powerpoint/2010/main" val="318283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F06B6-5F79-44F2-A530-F7FF6846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3: КОНТЕНТ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980F4E-6328-4A74-9938-B772E4B2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66880D-3292-4825-BE0A-9CC75876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ru-RU" noProof="0" smtClean="0"/>
              <a:t>7</a:t>
            </a:fld>
            <a:endParaRPr lang="ru-RU" noProof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33D47B0F-F893-4BE4-9716-B79881F7499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464BAD1-6C5C-4E79-9B7C-F3DDBAA312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971FF22-11B0-49CC-87CA-E616BE15CD06}"/>
              </a:ext>
            </a:extLst>
          </p:cNvPr>
          <p:cNvSpPr/>
          <p:nvPr/>
        </p:nvSpPr>
        <p:spPr>
          <a:xfrm>
            <a:off x="7117334" y="1027653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STORIES </a:t>
            </a:r>
            <a:r>
              <a:rPr lang="ru-RU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ДЛЯ </a:t>
            </a:r>
            <a:r>
              <a:rPr lang="en-US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INSTAGRAM</a:t>
            </a:r>
            <a:r>
              <a:rPr lang="ru-RU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09CB07F-5048-41D8-92FE-38098355E955}"/>
              </a:ext>
            </a:extLst>
          </p:cNvPr>
          <p:cNvSpPr/>
          <p:nvPr/>
        </p:nvSpPr>
        <p:spPr>
          <a:xfrm>
            <a:off x="6429155" y="1917936"/>
            <a:ext cx="51637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 профиле под обложками обязательно должны быть следующие истории: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Виды десертов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Мои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Отзывы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Рабочее место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Адрес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Сертификаты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Разрезы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Начинки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Упаковка десертов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Доставка и самовывоз</a:t>
            </a:r>
          </a:p>
          <a:p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Если вы не умеете делать красивые анимированные </a:t>
            </a:r>
            <a:r>
              <a:rPr lang="ru-RU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сторис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обращайтесь, я помогу</a:t>
            </a:r>
            <a:r>
              <a:rPr lang="ru-RU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2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63B961-7667-47D3-BC86-B133252C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4: ПРИВЛЕЧЕНИЕ ПОДПИСЧИКОВ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18A452C-EF46-4A1D-9ADA-18FC55E4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A6066D-8CDE-4F4E-86B7-24345D99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ru-RU" noProof="0" smtClean="0"/>
              <a:pPr rtl="0"/>
              <a:t>8</a:t>
            </a:fld>
            <a:endParaRPr lang="ru-RU" noProof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D593A88-4F24-43E1-8496-AFF83E48F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3B3710A-0CE9-46E6-973C-796F4C939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820" y="5453182"/>
            <a:ext cx="9384760" cy="1404818"/>
          </a:xfrm>
        </p:spPr>
        <p:txBody>
          <a:bodyPr>
            <a:normAutofit fontScale="92500"/>
          </a:bodyPr>
          <a:lstStyle/>
          <a:p>
            <a:r>
              <a:rPr lang="ru-RU" dirty="0"/>
              <a:t>Как это сделать: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dirty="0"/>
              <a:t>Подписка вручную на вашу целевую аудиторию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dirty="0"/>
              <a:t>Или более быстрый и эффективный метод – таргетированная реклама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9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EF7E5-8FF9-4E31-9D39-BB2B40108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ШАГ 5: Развитие бизнеса не только в</a:t>
            </a:r>
            <a:r>
              <a:rPr lang="en-US" dirty="0"/>
              <a:t> Instagram</a:t>
            </a:r>
            <a:r>
              <a:rPr lang="ru-RU" dirty="0"/>
              <a:t>, но и в сети Интернет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E23964-5B0D-47F2-905D-F37FB2F45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758" y="3052756"/>
            <a:ext cx="9144000" cy="2824887"/>
          </a:xfrm>
        </p:spPr>
        <p:txBody>
          <a:bodyPr>
            <a:normAutofit fontScale="92500" lnSpcReduction="10000"/>
          </a:bodyPr>
          <a:lstStyle/>
          <a:p>
            <a:r>
              <a:rPr lang="ru-RU" sz="3200" dirty="0"/>
              <a:t>Заказав у меня  сайт, ты получишь:</a:t>
            </a:r>
          </a:p>
          <a:p>
            <a:endParaRPr lang="ru-RU" sz="32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/>
              <a:t>Собственный сайт с уникальным дизайном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/>
              <a:t>С анимацией и </a:t>
            </a:r>
            <a:r>
              <a:rPr lang="en-US" sz="3200" dirty="0"/>
              <a:t>SEO-</a:t>
            </a:r>
            <a:r>
              <a:rPr lang="ru-RU" sz="3200" dirty="0"/>
              <a:t>оптимизацией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3200" dirty="0"/>
              <a:t>Адаптированный под все устройства (телефон, планшет, компьютер</a:t>
            </a:r>
            <a:r>
              <a:rPr lang="ru-RU" dirty="0"/>
              <a:t>)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A89EDB-CFDD-45BF-8A76-71FC19BBB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407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522_TF22920738.potx" id="{F04FB785-BECA-4250-9EDD-C50B5F0E35EA}" vid="{C2F58910-B9B7-442D-9E4A-D14EBE636220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Современная яркая утонченная презентация</Template>
  <TotalTime>0</TotalTime>
  <Words>735</Words>
  <Application>Microsoft Office PowerPoint</Application>
  <PresentationFormat>Широкоэкранный</PresentationFormat>
  <Paragraphs>100</Paragraphs>
  <Slides>10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Speak Pro</vt:lpstr>
      <vt:lpstr>Wingdings</vt:lpstr>
      <vt:lpstr>Calibri Light</vt:lpstr>
      <vt:lpstr>Arial</vt:lpstr>
      <vt:lpstr>Тема Office</vt:lpstr>
      <vt:lpstr>ЧЕК-ЛИСТ ПО ВЕДЕНИЮ INSTAGRAM</vt:lpstr>
      <vt:lpstr>ЕСЛИ ТЫ ХОЧЕШЬ:</vt:lpstr>
      <vt:lpstr>ШАГ 1: Развитие твоего бизнеса в Instagram</vt:lpstr>
      <vt:lpstr>ШАГ 2: ОФОРМЛЕНИЕ ОПИСАНИЯ ПРОФИЛЯ</vt:lpstr>
      <vt:lpstr>ОФОРМЛЕНИЕ ОПИСАНИЯ ПРОФИЛЯ</vt:lpstr>
      <vt:lpstr>ШАГ 3: КОНТЕНТ</vt:lpstr>
      <vt:lpstr>ШАГ 3: КОНТЕНТ</vt:lpstr>
      <vt:lpstr>ШАГ 4: ПРИВЛЕЧЕНИЕ ПОДПИСЧИКОВ</vt:lpstr>
      <vt:lpstr>ШАГ 5: Развитие бизнеса не только в Instagram, но и в сети Интернет</vt:lpstr>
      <vt:lpstr>СЕЙЧАС ТЫ ПОДУМАЛА, КАК ВСЁ СЛОЖНО?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2020-06-09T11:15:01Z</dcterms:created>
  <dcterms:modified xsi:type="dcterms:W3CDTF">2020-06-09T12:30:34Z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